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8" r:id="rId3"/>
  </p:sldMasterIdLst>
  <p:notesMasterIdLst>
    <p:notesMasterId r:id="rId29"/>
  </p:notesMasterIdLst>
  <p:sldIdLst>
    <p:sldId id="271" r:id="rId4"/>
    <p:sldId id="371" r:id="rId5"/>
    <p:sldId id="268" r:id="rId6"/>
    <p:sldId id="266" r:id="rId7"/>
    <p:sldId id="316" r:id="rId8"/>
    <p:sldId id="361" r:id="rId9"/>
    <p:sldId id="349" r:id="rId10"/>
    <p:sldId id="346" r:id="rId11"/>
    <p:sldId id="355" r:id="rId12"/>
    <p:sldId id="357" r:id="rId13"/>
    <p:sldId id="257" r:id="rId14"/>
    <p:sldId id="350" r:id="rId15"/>
    <p:sldId id="360" r:id="rId16"/>
    <p:sldId id="363" r:id="rId17"/>
    <p:sldId id="372" r:id="rId18"/>
    <p:sldId id="364" r:id="rId19"/>
    <p:sldId id="353" r:id="rId20"/>
    <p:sldId id="354" r:id="rId21"/>
    <p:sldId id="362" r:id="rId22"/>
    <p:sldId id="366" r:id="rId23"/>
    <p:sldId id="300" r:id="rId24"/>
    <p:sldId id="368" r:id="rId25"/>
    <p:sldId id="333" r:id="rId26"/>
    <p:sldId id="369" r:id="rId27"/>
    <p:sldId id="370" r:id="rId28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362" autoAdjust="0"/>
    <p:restoredTop sz="94660"/>
  </p:normalViewPr>
  <p:slideViewPr>
    <p:cSldViewPr snapToGrid="0">
      <p:cViewPr varScale="1">
        <p:scale>
          <a:sx n="85" d="100"/>
          <a:sy n="85" d="100"/>
        </p:scale>
        <p:origin x="1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6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3401E6-BC11-44B2-BE95-627FBA2E762D}" type="datetimeFigureOut">
              <a:rPr lang="en-ZA" smtClean="0"/>
              <a:t>2020/08/25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6BC63-15BA-4A1E-9D95-0B92621ADD48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88033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597395-C2BD-4D46-8DB7-05BA3E6357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241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tmc.co.za/" TargetMode="External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tmc.co.za/" TargetMode="External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tmc.co.za/" TargetMode="External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www.rtmc.co.za/index.php/aboutus/key-objectives" TargetMode="Externa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91E9C1-8721-5B44-9509-C08095EAAC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900112"/>
            <a:ext cx="9144000" cy="474662"/>
          </a:xfrm>
        </p:spPr>
        <p:txBody>
          <a:bodyPr anchor="b">
            <a:normAutofit/>
          </a:bodyPr>
          <a:lstStyle>
            <a:lvl1pPr algn="ctr">
              <a:defRPr sz="2800" baseline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91F2F28-226F-B642-B17E-6DA479738D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365250"/>
            <a:ext cx="9144000" cy="309562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latin typeface="Helvetica Neue Light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4D7A31E-13FA-704C-A82C-8A180472A70C}"/>
              </a:ext>
            </a:extLst>
          </p:cNvPr>
          <p:cNvSpPr txBox="1"/>
          <p:nvPr userDrawn="1"/>
        </p:nvSpPr>
        <p:spPr>
          <a:xfrm>
            <a:off x="1524000" y="4122848"/>
            <a:ext cx="9144000" cy="26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150" b="0" i="1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Ensuring safe, secure and responsible use of roads in South Africa.</a:t>
            </a:r>
            <a:endParaRPr lang="en-US" sz="1150" b="0" i="1" baseline="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82970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AF45F5-3ECC-C34C-B654-A5CCFB0C7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C2B620F-3767-B64F-97A5-F843C46DF7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DB3489A-5A7E-0A4D-91C0-EFE57FA435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9EFD8-13DE-8D47-8FE4-F273983ECE68}" type="datetimeFigureOut">
              <a:rPr lang="en-US" smtClean="0"/>
              <a:t>8/25/2020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190E739-F833-A346-9FEF-7D35CB08E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E5C30B7-7242-714F-9A92-10B489EB5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CFAD96-DA2C-E942-9BCF-B3AA3DB48E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875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E482ABC-BA60-7046-B7BC-ECDD65E7C6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103584D-A298-0C49-8622-3D1F991895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4C4D3E-9E85-3447-B076-D8DD0E492C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9EFD8-13DE-8D47-8FE4-F273983ECE68}" type="datetimeFigureOut">
              <a:rPr lang="en-US" smtClean="0"/>
              <a:t>8/25/2020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9C557EB-16FA-7D49-A912-C7A8EC000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783BE20-85F1-E949-BF05-4A9B8BA0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CFAD96-DA2C-E942-9BCF-B3AA3DB48E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077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730251" y="1104788"/>
            <a:ext cx="8864128" cy="369332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>
              <a:defRPr sz="2400" b="0" cap="none" baseline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insert slide title (max 2 lines)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2895868" y="6511900"/>
            <a:ext cx="114907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Page </a:t>
            </a:r>
            <a:fld id="{A08D4222-5469-4CB6-AB8D-134650D5FF18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sp>
        <p:nvSpPr>
          <p:cNvPr id="20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730250" y="2237881"/>
            <a:ext cx="10489924" cy="331478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chemeClr val="accent3"/>
              </a:buClr>
              <a:buSzPct val="120000"/>
              <a:buFont typeface="Arial" pitchFamily="34" charset="0"/>
              <a:buNone/>
              <a:defRPr sz="1400" b="0">
                <a:solidFill>
                  <a:schemeClr val="tx2"/>
                </a:solidFill>
                <a:latin typeface="Arial" pitchFamily="34" charset="0"/>
              </a:defRPr>
            </a:lvl1pPr>
            <a:lvl2pPr marL="0" indent="0">
              <a:buClr>
                <a:schemeClr val="accent3"/>
              </a:buClr>
              <a:buSzPct val="100000"/>
              <a:buFont typeface="Arial" pitchFamily="34" charset="0"/>
              <a:buNone/>
              <a:defRPr sz="1400" b="0">
                <a:solidFill>
                  <a:schemeClr val="tx2"/>
                </a:solidFill>
                <a:latin typeface="Arial" pitchFamily="34" charset="0"/>
              </a:defRPr>
            </a:lvl2pPr>
            <a:lvl3pPr marL="0" indent="0">
              <a:buClr>
                <a:schemeClr val="accent3"/>
              </a:buClr>
              <a:buSzPct val="100000"/>
              <a:buFont typeface="Wingdings" pitchFamily="2" charset="2"/>
              <a:buNone/>
              <a:defRPr sz="1400" b="0">
                <a:solidFill>
                  <a:schemeClr val="tx2"/>
                </a:solidFill>
                <a:latin typeface="Arial" pitchFamily="34" charset="0"/>
              </a:defRPr>
            </a:lvl3pPr>
            <a:lvl4pPr marL="547688" indent="-146050">
              <a:buClr>
                <a:schemeClr val="accent3"/>
              </a:buClr>
              <a:buSzPct val="120000"/>
              <a:buFont typeface="Arial" pitchFamily="34" charset="0"/>
              <a:buChar char="−"/>
              <a:defRPr sz="1400">
                <a:solidFill>
                  <a:schemeClr val="tx2"/>
                </a:solidFill>
                <a:latin typeface="Arial" pitchFamily="34" charset="0"/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insert text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730251" y="1495096"/>
            <a:ext cx="88635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defRPr sz="1600" baseline="0">
                <a:solidFill>
                  <a:schemeClr val="tx2"/>
                </a:solidFill>
                <a:latin typeface="Arial" pitchFamily="34" charset="0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insert sub heading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730251" y="6511900"/>
            <a:ext cx="1982127" cy="1252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[Insert presentation title]</a:t>
            </a:r>
          </a:p>
        </p:txBody>
      </p:sp>
      <p:sp>
        <p:nvSpPr>
          <p:cNvPr id="23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1356464" y="6135885"/>
            <a:ext cx="9846040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defRPr sz="1000" baseline="0">
                <a:solidFill>
                  <a:schemeClr val="tx2"/>
                </a:solidFill>
                <a:latin typeface="Arial" pitchFamily="34" charset="0"/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insert source / footnote</a:t>
            </a: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730251" y="6135885"/>
            <a:ext cx="58563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defRPr sz="1000" baseline="0">
                <a:solidFill>
                  <a:schemeClr val="tx2"/>
                </a:solidFill>
                <a:latin typeface="Arial" pitchFamily="34" charset="0"/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842864975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661976-A1A2-401A-ABE1-07AC13B73B3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8/25/2020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ZA" smtClean="0">
                <a:solidFill>
                  <a:prstClr val="black">
                    <a:tint val="75000"/>
                  </a:prstClr>
                </a:solidFill>
              </a:rPr>
              <a:t>Version 11</a:t>
            </a:r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6A130E-4603-407D-BD32-F0FFE0CB4BEF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2443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300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49A2E7-B87C-4B77-8176-ED759F437C5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8/25/2020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ZA" smtClean="0">
                <a:solidFill>
                  <a:prstClr val="black">
                    <a:tint val="75000"/>
                  </a:prstClr>
                </a:solidFill>
              </a:rPr>
              <a:t>Version 11</a:t>
            </a:r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6A130E-4603-407D-BD32-F0FFE0CB4BEF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8430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73B941-C7F5-418A-93DC-28844F8B4D7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8/25/2020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ZA" smtClean="0">
                <a:solidFill>
                  <a:prstClr val="black">
                    <a:tint val="75000"/>
                  </a:prstClr>
                </a:solidFill>
              </a:rPr>
              <a:t>Version 11</a:t>
            </a:r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6A130E-4603-407D-BD32-F0FFE0CB4BEF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3776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CBB3647-D30B-421B-BEEE-1D94604BA0D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8/25/2020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ZA" smtClean="0">
                <a:solidFill>
                  <a:prstClr val="black">
                    <a:tint val="75000"/>
                  </a:prstClr>
                </a:solidFill>
              </a:rPr>
              <a:t>Version 11</a:t>
            </a:r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6A130E-4603-407D-BD32-F0FFE0CB4BEF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0188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B789B1-71CD-4275-B7C6-957C77DB3AB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8/25/2020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ZA" smtClean="0">
                <a:solidFill>
                  <a:prstClr val="black">
                    <a:tint val="75000"/>
                  </a:prstClr>
                </a:solidFill>
              </a:rPr>
              <a:t>Version 11</a:t>
            </a:r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6A130E-4603-407D-BD32-F0FFE0CB4BEF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0319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371" y="274638"/>
            <a:ext cx="10177131" cy="706090"/>
          </a:xfrm>
        </p:spPr>
        <p:txBody>
          <a:bodyPr/>
          <a:lstStyle>
            <a:lvl1pPr algn="l">
              <a:defRPr sz="2400"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4C66D6-1411-4604-8D7A-2EED012F4F1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8/25/2020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ZA" smtClean="0">
                <a:solidFill>
                  <a:prstClr val="black">
                    <a:tint val="75000"/>
                  </a:prstClr>
                </a:solidFill>
              </a:rPr>
              <a:t>Version 11</a:t>
            </a:r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2046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997D45D-D929-4EE7-A8EB-C155154F1EE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8/25/2020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ZA" smtClean="0">
                <a:solidFill>
                  <a:prstClr val="black">
                    <a:tint val="75000"/>
                  </a:prstClr>
                </a:solidFill>
              </a:rPr>
              <a:t>Version 11</a:t>
            </a:r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6A130E-4603-407D-BD32-F0FFE0CB4BEF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359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>
            <a:extLst>
              <a:ext uri="{FF2B5EF4-FFF2-40B4-BE49-F238E27FC236}">
                <a16:creationId xmlns:a16="http://schemas.microsoft.com/office/drawing/2014/main" xmlns="" id="{49F2245B-6248-E347-8492-4ABDCEAD3F4A}"/>
              </a:ext>
            </a:extLst>
          </p:cNvPr>
          <p:cNvSpPr/>
          <p:nvPr userDrawn="1"/>
        </p:nvSpPr>
        <p:spPr>
          <a:xfrm>
            <a:off x="5978232" y="6427751"/>
            <a:ext cx="191386" cy="191386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reflection blurRad="6350" stA="30000" endPos="35000" dir="5400000" sy="-100000" algn="bl" rotWithShape="0"/>
          </a:effectLst>
          <a:scene3d>
            <a:camera prst="orthographicFront"/>
            <a:lightRig rig="threePt" dir="t"/>
          </a:scene3d>
          <a:sp3d contourW="12700">
            <a:bevelT w="44450" h="25400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2AB481-A010-F046-BAC6-D00AC4CAE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883" y="1412653"/>
            <a:ext cx="9419108" cy="762000"/>
          </a:xfrm>
        </p:spPr>
        <p:txBody>
          <a:bodyPr>
            <a:normAutofit/>
          </a:bodyPr>
          <a:lstStyle>
            <a:lvl1pPr>
              <a:defRPr sz="3000" baseline="0">
                <a:solidFill>
                  <a:srgbClr val="0070C0"/>
                </a:solidFill>
                <a:effectLst>
                  <a:reflection blurRad="25400" stA="27000" endPos="64000" dir="5400000" sy="-100000" algn="bl" rotWithShape="0"/>
                </a:effectLst>
                <a:latin typeface="Helvetica Neue Light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2552038-D215-4D48-9003-5C92633F65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883" y="2321469"/>
            <a:ext cx="11654149" cy="3888831"/>
          </a:xfrm>
        </p:spPr>
        <p:txBody>
          <a:bodyPr wrap="square">
            <a:normAutofit/>
          </a:bodyPr>
          <a:lstStyle>
            <a:lvl1pPr marL="0" indent="0">
              <a:buNone/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defRPr>
            </a:lvl1pPr>
            <a:lvl2pPr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defRPr>
            </a:lvl2pPr>
            <a:lvl3pPr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defRPr>
            </a:lvl3pPr>
            <a:lvl4pPr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defRPr>
            </a:lvl4pPr>
            <a:lvl5pPr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Box 7">
            <a:hlinkClick r:id="rId3"/>
            <a:extLst>
              <a:ext uri="{FF2B5EF4-FFF2-40B4-BE49-F238E27FC236}">
                <a16:creationId xmlns:a16="http://schemas.microsoft.com/office/drawing/2014/main" xmlns="" id="{E0896511-29B5-7E40-A0DA-8A518F2E3D8B}"/>
              </a:ext>
            </a:extLst>
          </p:cNvPr>
          <p:cNvSpPr txBox="1"/>
          <p:nvPr userDrawn="1"/>
        </p:nvSpPr>
        <p:spPr>
          <a:xfrm>
            <a:off x="257059" y="6416676"/>
            <a:ext cx="39250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000" baseline="0" dirty="0">
                <a:solidFill>
                  <a:srgbClr val="0070C0"/>
                </a:solidFill>
                <a:latin typeface="Helvetica Neue Light" pitchFamily="2" charset="0"/>
              </a:rPr>
              <a:t>Ensuring safe, secure and responsible use of roads in South Africa.</a:t>
            </a:r>
            <a:endParaRPr lang="en-US" sz="1000" baseline="0" dirty="0">
              <a:solidFill>
                <a:srgbClr val="0070C0"/>
              </a:solidFill>
              <a:latin typeface="Helvetica Neue Light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7752B3D-36E3-A04E-9CE5-6317306BB665}"/>
              </a:ext>
            </a:extLst>
          </p:cNvPr>
          <p:cNvSpPr/>
          <p:nvPr userDrawn="1"/>
        </p:nvSpPr>
        <p:spPr>
          <a:xfrm>
            <a:off x="5883442" y="6377766"/>
            <a:ext cx="380232" cy="29238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fld id="{12662C64-029E-48C8-879E-093024997BCE}" type="slidenum">
              <a:rPr lang="en-ZA" sz="1300" baseline="0" smtClean="0">
                <a:solidFill>
                  <a:schemeClr val="bg2"/>
                </a:solidFill>
                <a:latin typeface="Avenir Light" panose="020B0402020203020204" pitchFamily="34" charset="77"/>
              </a:rPr>
              <a:pPr algn="ctr"/>
              <a:t>‹#›</a:t>
            </a:fld>
            <a:endParaRPr lang="en-US" sz="1300" baseline="0" dirty="0">
              <a:solidFill>
                <a:schemeClr val="bg2"/>
              </a:solidFill>
              <a:latin typeface="Avenir Light" panose="020B0402020203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779810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D7881B-61D5-4BDA-8190-AFE6C22A15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8/25/2020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ZA" smtClean="0">
                <a:solidFill>
                  <a:prstClr val="black">
                    <a:tint val="75000"/>
                  </a:prstClr>
                </a:solidFill>
              </a:rPr>
              <a:t>Version 11</a:t>
            </a:r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6A130E-4603-407D-BD32-F0FFE0CB4BEF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6783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0939E8-3994-4A82-ADC4-2D73CCAFF83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8/25/2020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ZA" smtClean="0">
                <a:solidFill>
                  <a:prstClr val="black">
                    <a:tint val="75000"/>
                  </a:prstClr>
                </a:solidFill>
              </a:rPr>
              <a:t>Version 11</a:t>
            </a:r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6A130E-4603-407D-BD32-F0FFE0CB4BEF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7250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5CCAC1-699D-473D-817A-266F725A576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8/25/2020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ZA" smtClean="0">
                <a:solidFill>
                  <a:prstClr val="black">
                    <a:tint val="75000"/>
                  </a:prstClr>
                </a:solidFill>
              </a:rPr>
              <a:t>Version 11</a:t>
            </a:r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6A130E-4603-407D-BD32-F0FFE0CB4BEF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6709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1E1237-9EE8-46BE-AA6D-FC7A7364ADD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8/25/2020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ZA" smtClean="0">
                <a:solidFill>
                  <a:prstClr val="black">
                    <a:tint val="75000"/>
                  </a:prstClr>
                </a:solidFill>
              </a:rPr>
              <a:t>Version 11</a:t>
            </a:r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6A130E-4603-407D-BD32-F0FFE0CB4BEF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5007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615160"/>
            <a:ext cx="103632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D9E27B-BB04-405C-937C-0A012735D59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8/25/2020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ZA" smtClean="0">
                <a:solidFill>
                  <a:prstClr val="black">
                    <a:tint val="75000"/>
                  </a:prstClr>
                </a:solidFill>
              </a:rPr>
              <a:t>Version 11</a:t>
            </a:r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2D50655-D766-43A7-BC51-D13527678566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0650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91E9C1-8721-5B44-9509-C08095EAAC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900112"/>
            <a:ext cx="9144000" cy="474662"/>
          </a:xfrm>
        </p:spPr>
        <p:txBody>
          <a:bodyPr anchor="b">
            <a:normAutofit/>
          </a:bodyPr>
          <a:lstStyle>
            <a:lvl1pPr algn="ctr">
              <a:defRPr sz="2800" baseline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91F2F28-226F-B642-B17E-6DA479738D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365250"/>
            <a:ext cx="9144000" cy="309562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latin typeface="Helvetica Neue Light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4D7A31E-13FA-704C-A82C-8A180472A70C}"/>
              </a:ext>
            </a:extLst>
          </p:cNvPr>
          <p:cNvSpPr txBox="1"/>
          <p:nvPr userDrawn="1"/>
        </p:nvSpPr>
        <p:spPr>
          <a:xfrm>
            <a:off x="1524000" y="4122848"/>
            <a:ext cx="9144000" cy="26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150" b="0" i="1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Ensuring safe, secure and responsible use of roads in South Africa.</a:t>
            </a:r>
            <a:endParaRPr lang="en-US" sz="1150" b="0" i="1" baseline="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5" name="Round Same Side Corner Rectangle 4">
            <a:hlinkClick r:id="rId3"/>
            <a:extLst>
              <a:ext uri="{FF2B5EF4-FFF2-40B4-BE49-F238E27FC236}">
                <a16:creationId xmlns:a16="http://schemas.microsoft.com/office/drawing/2014/main" xmlns="" id="{32412F4D-2CDB-AF4F-BE0F-D6DBC62B0BDB}"/>
              </a:ext>
            </a:extLst>
          </p:cNvPr>
          <p:cNvSpPr/>
          <p:nvPr userDrawn="1"/>
        </p:nvSpPr>
        <p:spPr>
          <a:xfrm>
            <a:off x="5445760" y="914400"/>
            <a:ext cx="1320800" cy="1432560"/>
          </a:xfrm>
          <a:prstGeom prst="round2SameRect">
            <a:avLst>
              <a:gd name="adj1" fmla="val 964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1748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>
            <a:extLst>
              <a:ext uri="{FF2B5EF4-FFF2-40B4-BE49-F238E27FC236}">
                <a16:creationId xmlns:a16="http://schemas.microsoft.com/office/drawing/2014/main" xmlns="" id="{49F2245B-6248-E347-8492-4ABDCEAD3F4A}"/>
              </a:ext>
            </a:extLst>
          </p:cNvPr>
          <p:cNvSpPr/>
          <p:nvPr userDrawn="1"/>
        </p:nvSpPr>
        <p:spPr>
          <a:xfrm>
            <a:off x="5978232" y="6427751"/>
            <a:ext cx="191386" cy="191386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reflection blurRad="6350" stA="30000" endPos="35000" dir="5400000" sy="-100000" algn="bl" rotWithShape="0"/>
          </a:effectLst>
          <a:scene3d>
            <a:camera prst="orthographicFront"/>
            <a:lightRig rig="threePt" dir="t"/>
          </a:scene3d>
          <a:sp3d contourW="12700">
            <a:bevelT w="44450" h="25400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2AB481-A010-F046-BAC6-D00AC4CAE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883" y="1412653"/>
            <a:ext cx="9419108" cy="762000"/>
          </a:xfrm>
        </p:spPr>
        <p:txBody>
          <a:bodyPr>
            <a:normAutofit/>
          </a:bodyPr>
          <a:lstStyle>
            <a:lvl1pPr>
              <a:defRPr sz="3000" baseline="0">
                <a:solidFill>
                  <a:srgbClr val="0070C0"/>
                </a:solidFill>
                <a:effectLst>
                  <a:reflection blurRad="25400" stA="27000" endPos="64000" dir="5400000" sy="-100000" algn="bl" rotWithShape="0"/>
                </a:effectLst>
                <a:latin typeface="Helvetica Neue Light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2552038-D215-4D48-9003-5C92633F65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883" y="2321469"/>
            <a:ext cx="11654149" cy="3888831"/>
          </a:xfrm>
        </p:spPr>
        <p:txBody>
          <a:bodyPr wrap="square">
            <a:normAutofit/>
          </a:bodyPr>
          <a:lstStyle>
            <a:lvl1pPr marL="0" indent="0">
              <a:buNone/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defRPr>
            </a:lvl1pPr>
            <a:lvl2pPr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defRPr>
            </a:lvl2pPr>
            <a:lvl3pPr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defRPr>
            </a:lvl3pPr>
            <a:lvl4pPr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defRPr>
            </a:lvl4pPr>
            <a:lvl5pPr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Box 7">
            <a:hlinkClick r:id="rId3"/>
            <a:extLst>
              <a:ext uri="{FF2B5EF4-FFF2-40B4-BE49-F238E27FC236}">
                <a16:creationId xmlns:a16="http://schemas.microsoft.com/office/drawing/2014/main" xmlns="" id="{E0896511-29B5-7E40-A0DA-8A518F2E3D8B}"/>
              </a:ext>
            </a:extLst>
          </p:cNvPr>
          <p:cNvSpPr txBox="1"/>
          <p:nvPr userDrawn="1"/>
        </p:nvSpPr>
        <p:spPr>
          <a:xfrm>
            <a:off x="257059" y="6416676"/>
            <a:ext cx="39250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000" baseline="0" dirty="0">
                <a:solidFill>
                  <a:srgbClr val="0070C0"/>
                </a:solidFill>
                <a:latin typeface="Helvetica Neue Light" pitchFamily="2" charset="0"/>
              </a:rPr>
              <a:t>Ensuring safe, secure and responsible use of roads in South Africa.</a:t>
            </a:r>
            <a:endParaRPr lang="en-US" sz="1000" baseline="0" dirty="0">
              <a:solidFill>
                <a:srgbClr val="0070C0"/>
              </a:solidFill>
              <a:latin typeface="Helvetica Neue Light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7752B3D-36E3-A04E-9CE5-6317306BB665}"/>
              </a:ext>
            </a:extLst>
          </p:cNvPr>
          <p:cNvSpPr/>
          <p:nvPr userDrawn="1"/>
        </p:nvSpPr>
        <p:spPr>
          <a:xfrm>
            <a:off x="5883442" y="6377766"/>
            <a:ext cx="380232" cy="29238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fld id="{12662C64-029E-48C8-879E-093024997BCE}" type="slidenum">
              <a:rPr lang="en-ZA" sz="1300" baseline="0" smtClean="0">
                <a:solidFill>
                  <a:schemeClr val="bg2"/>
                </a:solidFill>
                <a:latin typeface="Avenir Light" panose="020B0402020203020204" pitchFamily="34" charset="77"/>
              </a:rPr>
              <a:pPr algn="ctr"/>
              <a:t>‹#›</a:t>
            </a:fld>
            <a:endParaRPr lang="en-US" sz="1300" baseline="0" dirty="0">
              <a:solidFill>
                <a:schemeClr val="bg2"/>
              </a:solidFill>
              <a:latin typeface="Avenir Light" panose="020B0402020203020204" pitchFamily="34" charset="77"/>
            </a:endParaRPr>
          </a:p>
        </p:txBody>
      </p:sp>
      <p:sp>
        <p:nvSpPr>
          <p:cNvPr id="4" name="Round Same Side Corner Rectangle 3">
            <a:hlinkClick r:id="rId3"/>
            <a:extLst>
              <a:ext uri="{FF2B5EF4-FFF2-40B4-BE49-F238E27FC236}">
                <a16:creationId xmlns:a16="http://schemas.microsoft.com/office/drawing/2014/main" xmlns="" id="{0ACC0EE4-BA86-754C-A78F-7A0BF3B6A956}"/>
              </a:ext>
            </a:extLst>
          </p:cNvPr>
          <p:cNvSpPr/>
          <p:nvPr userDrawn="1"/>
        </p:nvSpPr>
        <p:spPr>
          <a:xfrm>
            <a:off x="10332720" y="447040"/>
            <a:ext cx="965200" cy="1056640"/>
          </a:xfrm>
          <a:prstGeom prst="round2Same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 Same Side Corner Rectangle 8">
            <a:hlinkClick r:id="rId4"/>
            <a:extLst>
              <a:ext uri="{FF2B5EF4-FFF2-40B4-BE49-F238E27FC236}">
                <a16:creationId xmlns:a16="http://schemas.microsoft.com/office/drawing/2014/main" xmlns="" id="{85BA72C7-D340-B34A-B9EF-E749D4B7AF4B}"/>
              </a:ext>
            </a:extLst>
          </p:cNvPr>
          <p:cNvSpPr/>
          <p:nvPr userDrawn="1"/>
        </p:nvSpPr>
        <p:spPr>
          <a:xfrm>
            <a:off x="294968" y="6416675"/>
            <a:ext cx="3758872" cy="246221"/>
          </a:xfrm>
          <a:prstGeom prst="round2Same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6886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5AC67B-2D0A-8F40-A602-CF952DF70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F08DB79-6995-FE4C-A8E1-59A57F5FA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9C423B6-30C2-6245-A904-497E97456F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3759BEA-E00C-A241-996B-9E57393AE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6727B8-430C-E340-B2C6-15C60C226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CFAD96-DA2C-E942-9BCF-B3AA3DB48E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5060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361A91-BF98-264B-8374-676E9E383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CBB1BC3-EED6-5E4A-8510-F4DF508FA7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BFFCBE0-088D-E044-8D76-0098A36248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9A3FC0E-47BB-184F-BF9A-9F6A4CC594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AFE3AAC-37DF-DB4D-909C-AE4CF10DA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6C46D77-33BF-7D41-B0F2-AA338082B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CFAD96-DA2C-E942-9BCF-B3AA3DB48E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3552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380494-979E-8F4B-ABD9-3669D346E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CB97F53-995D-EC4B-B39B-80A0901217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54AA4E3-C3FC-0F46-9122-C6DD719135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0DEEAE4-32E0-594B-96A1-4D5F4B8D4D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43BA4A5-7A39-5444-A1E7-E08F1A7001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E3A8C09-5EEB-D949-80F8-83ECF3BC76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ECC8A02-EA1E-4A47-BBD2-6B0DAA961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C823412-2B94-2944-905C-14E2EB611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CFAD96-DA2C-E942-9BCF-B3AA3DB48E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252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5AC67B-2D0A-8F40-A602-CF952DF70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F08DB79-6995-FE4C-A8E1-59A57F5FA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9C423B6-30C2-6245-A904-497E97456F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9EFD8-13DE-8D47-8FE4-F273983ECE68}" type="datetimeFigureOut">
              <a:rPr lang="en-US" smtClean="0"/>
              <a:t>8/25/2020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3759BEA-E00C-A241-996B-9E57393AE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6727B8-430C-E340-B2C6-15C60C226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CFAD96-DA2C-E942-9BCF-B3AA3DB48E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7817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CD27BA-D15F-1345-8953-3A8A081A0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A1D3AA2-E18C-6C4D-8CF4-AF0DF6D69B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7F21F91-91B8-D84D-97C9-3A94F5C1C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72C5DB8-A0E6-484C-BAC4-05C6584DA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CFAD96-DA2C-E942-9BCF-B3AA3DB48E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680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6B8590D-5BC7-4549-A179-8E018A13B7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FFB9682-5512-8B45-A487-F18BCFB74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0A1C872-D1AC-BD4E-95BD-1D98F8D20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CFAD96-DA2C-E942-9BCF-B3AA3DB48E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8759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AA5071-E83B-2D46-A524-8598F721C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9DC4999-C05B-2746-A27F-884B7FE2B7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69A277D-6437-7747-B15D-FBB93BD047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F5EE309-7811-A943-9527-6BEFFDF20C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6272305-A392-9446-8A02-5B0FE2DF5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9D6F317-307F-014D-8FC8-3929D0CB2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CFAD96-DA2C-E942-9BCF-B3AA3DB48E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8910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6C491D-A9A3-4D47-9FB4-EE22902C2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BC4D3C9-4CF2-3743-9028-5AF5BB5861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8C1C3EF-3F18-7A4C-8417-A019374465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06A3649-DC32-F949-A7C5-9063E32FCD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3EB0FC9-BF05-B84E-9072-9E484196A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E6061D0-30C2-E143-8362-4320E2C45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CFAD96-DA2C-E942-9BCF-B3AA3DB48E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9520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AF45F5-3ECC-C34C-B654-A5CCFB0C7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C2B620F-3767-B64F-97A5-F843C46DF7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DB3489A-5A7E-0A4D-91C0-EFE57FA435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190E739-F833-A346-9FEF-7D35CB08E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E5C30B7-7242-714F-9A92-10B489EB5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CFAD96-DA2C-E942-9BCF-B3AA3DB48E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0423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E482ABC-BA60-7046-B7BC-ECDD65E7C6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103584D-A298-0C49-8622-3D1F991895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4C4D3E-9E85-3447-B076-D8DD0E492C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9C557EB-16FA-7D49-A912-C7A8EC000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783BE20-85F1-E949-BF05-4A9B8BA0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CFAD96-DA2C-E942-9BCF-B3AA3DB48E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981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361A91-BF98-264B-8374-676E9E383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CBB1BC3-EED6-5E4A-8510-F4DF508FA7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BFFCBE0-088D-E044-8D76-0098A36248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9A3FC0E-47BB-184F-BF9A-9F6A4CC594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9EFD8-13DE-8D47-8FE4-F273983ECE68}" type="datetimeFigureOut">
              <a:rPr lang="en-US" smtClean="0"/>
              <a:t>8/25/2020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AFE3AAC-37DF-DB4D-909C-AE4CF10DA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6C46D77-33BF-7D41-B0F2-AA338082B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CFAD96-DA2C-E942-9BCF-B3AA3DB48E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870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380494-979E-8F4B-ABD9-3669D346E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CB97F53-995D-EC4B-B39B-80A0901217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54AA4E3-C3FC-0F46-9122-C6DD719135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0DEEAE4-32E0-594B-96A1-4D5F4B8D4D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43BA4A5-7A39-5444-A1E7-E08F1A7001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E3A8C09-5EEB-D949-80F8-83ECF3BC76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9EFD8-13DE-8D47-8FE4-F273983ECE68}" type="datetimeFigureOut">
              <a:rPr lang="en-US" smtClean="0"/>
              <a:t>8/25/2020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ECC8A02-EA1E-4A47-BBD2-6B0DAA961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C823412-2B94-2944-905C-14E2EB611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CFAD96-DA2C-E942-9BCF-B3AA3DB48E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180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CD27BA-D15F-1345-8953-3A8A081A0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A1D3AA2-E18C-6C4D-8CF4-AF0DF6D69B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9EFD8-13DE-8D47-8FE4-F273983ECE68}" type="datetimeFigureOut">
              <a:rPr lang="en-US" smtClean="0"/>
              <a:t>8/25/2020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7F21F91-91B8-D84D-97C9-3A94F5C1C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72C5DB8-A0E6-484C-BAC4-05C6584DA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CFAD96-DA2C-E942-9BCF-B3AA3DB48E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702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6B8590D-5BC7-4549-A179-8E018A13B7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9EFD8-13DE-8D47-8FE4-F273983ECE68}" type="datetimeFigureOut">
              <a:rPr lang="en-US" smtClean="0"/>
              <a:t>8/25/2020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FFB9682-5512-8B45-A487-F18BCFB74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0A1C872-D1AC-BD4E-95BD-1D98F8D20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CFAD96-DA2C-E942-9BCF-B3AA3DB48E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6747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AA5071-E83B-2D46-A524-8598F721C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9DC4999-C05B-2746-A27F-884B7FE2B7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69A277D-6437-7747-B15D-FBB93BD047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F5EE309-7811-A943-9527-6BEFFDF20C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9EFD8-13DE-8D47-8FE4-F273983ECE68}" type="datetimeFigureOut">
              <a:rPr lang="en-US" smtClean="0"/>
              <a:t>8/25/2020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6272305-A392-9446-8A02-5B0FE2DF5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9D6F317-307F-014D-8FC8-3929D0CB2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CFAD96-DA2C-E942-9BCF-B3AA3DB48E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375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6C491D-A9A3-4D47-9FB4-EE22902C2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BC4D3C9-4CF2-3743-9028-5AF5BB5861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8C1C3EF-3F18-7A4C-8417-A019374465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06A3649-DC32-F949-A7C5-9063E32FCD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9EFD8-13DE-8D47-8FE4-F273983ECE68}" type="datetimeFigureOut">
              <a:rPr lang="en-US" smtClean="0"/>
              <a:t>8/25/2020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3EB0FC9-BF05-B84E-9072-9E484196A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E6061D0-30C2-E143-8362-4320E2C45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CFAD96-DA2C-E942-9BCF-B3AA3DB48E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997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vmlDrawing" Target="../drawings/vmlDrawing1.v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91054493-63C9-1B4A-A122-B3C86E593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899" y="1381123"/>
            <a:ext cx="9272589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7FF4B21-2400-F548-8F6D-61FC6FAA7C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2899" y="2260599"/>
            <a:ext cx="11472863" cy="40052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59252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806880" cy="10661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FC3037C-F00D-40E4-861F-E09D15F9FF0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8/25/2020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ZA" smtClean="0">
                <a:solidFill>
                  <a:prstClr val="black">
                    <a:tint val="75000"/>
                  </a:prstClr>
                </a:solidFill>
              </a:rPr>
              <a:t>Version 11</a:t>
            </a:r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A6A130E-4603-407D-BD32-F0FFE0CB4BEF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11266" name="Object 2"/>
          <p:cNvGraphicFramePr>
            <a:graphicFrameLocks noChangeAspect="1"/>
          </p:cNvGraphicFramePr>
          <p:nvPr/>
        </p:nvGraphicFramePr>
        <p:xfrm>
          <a:off x="10642600" y="210344"/>
          <a:ext cx="1405467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7" r:id="rId16" imgW="7066667" imgH="4971429" progId="">
                  <p:embed/>
                </p:oleObj>
              </mc:Choice>
              <mc:Fallback>
                <p:oleObj r:id="rId16" imgW="7066667" imgH="4971429" progId="">
                  <p:embed/>
                  <p:pic>
                    <p:nvPicPr>
                      <p:cNvPr id="1126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42600" y="210344"/>
                        <a:ext cx="1405467" cy="914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01958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91054493-63C9-1B4A-A122-B3C86E593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899" y="1381123"/>
            <a:ext cx="9272589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7FF4B21-2400-F548-8F6D-61FC6FAA7C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2899" y="2260599"/>
            <a:ext cx="11472863" cy="40052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90431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5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5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5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5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5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36.jpeg"/><Relationship Id="rId12" Type="http://schemas.openxmlformats.org/officeDocument/2006/relationships/image" Target="../media/image5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5.jpe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jpeg"/><Relationship Id="rId4" Type="http://schemas.openxmlformats.org/officeDocument/2006/relationships/image" Target="../media/image33.png"/><Relationship Id="rId9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44.jpe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5.pn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50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5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7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5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1.jpg"/><Relationship Id="rId11" Type="http://schemas.openxmlformats.org/officeDocument/2006/relationships/image" Target="../media/image5.pn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.png"/><Relationship Id="rId5" Type="http://schemas.openxmlformats.org/officeDocument/2006/relationships/image" Target="../media/image18.emf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6346F1-B1E7-8F47-B8E1-6F5536246B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31818" y="4572000"/>
            <a:ext cx="9144000" cy="1102812"/>
          </a:xfrm>
        </p:spPr>
        <p:txBody>
          <a:bodyPr>
            <a:noAutofit/>
          </a:bodyPr>
          <a:lstStyle/>
          <a:p>
            <a:r>
              <a:rPr lang="en-ZA" sz="2400" dirty="0" smtClean="0"/>
              <a:t>Women Drivers</a:t>
            </a:r>
            <a:r>
              <a:rPr lang="en-ZA" sz="2400" dirty="0"/>
              <a:t/>
            </a:r>
            <a:br>
              <a:rPr lang="en-ZA" sz="2400" dirty="0"/>
            </a:br>
            <a:r>
              <a:rPr lang="en-ZA" sz="1400" b="1" dirty="0"/>
              <a:t> </a:t>
            </a:r>
            <a:r>
              <a:rPr lang="en-ZA" sz="1400" dirty="0"/>
              <a:t/>
            </a:r>
            <a:br>
              <a:rPr lang="en-ZA" sz="1400" dirty="0"/>
            </a:br>
            <a:endParaRPr lang="en-US" sz="1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FBB6BB9-2D63-6A4B-9560-129304A3EA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1600" b="1" dirty="0" smtClean="0"/>
              <a:t>Presenter : Ms. Magadi Gainewe</a:t>
            </a:r>
            <a:endParaRPr lang="en-US" sz="1600" b="1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29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86"/>
    </mc:Choice>
    <mc:Fallback xmlns="">
      <p:transition spd="slow" advTm="285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644" y="1063625"/>
            <a:ext cx="4270555" cy="645102"/>
          </a:xfrm>
        </p:spPr>
        <p:txBody>
          <a:bodyPr>
            <a:normAutofit fontScale="90000"/>
          </a:bodyPr>
          <a:lstStyle/>
          <a:p>
            <a:r>
              <a:rPr lang="en-ZA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Global view</a:t>
            </a:r>
            <a:endParaRPr lang="en-ZA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932217" y="2373744"/>
            <a:ext cx="6403109" cy="3466799"/>
          </a:xfrm>
        </p:spPr>
        <p:txBody>
          <a:bodyPr>
            <a:normAutofit fontScale="47500" lnSpcReduction="20000"/>
          </a:bodyPr>
          <a:lstStyle/>
          <a:p>
            <a:r>
              <a:rPr lang="en-US" sz="3000" dirty="0"/>
              <a:t>Worldwide, male drivers have a higher risk of dying in a car accident than women due to their inclination to speed more, drink more and take more risks</a:t>
            </a:r>
          </a:p>
          <a:p>
            <a:r>
              <a:rPr lang="en-US" sz="3000" dirty="0" smtClean="0"/>
              <a:t>Deaths </a:t>
            </a:r>
            <a:r>
              <a:rPr lang="en-US" sz="3000" dirty="0"/>
              <a:t>from road accidents are at least twice as high in South Africa as the global average.</a:t>
            </a:r>
          </a:p>
          <a:p>
            <a:r>
              <a:rPr lang="en-US" sz="3000" dirty="0"/>
              <a:t>The most dangerous drivers are young men.</a:t>
            </a:r>
          </a:p>
          <a:p>
            <a:r>
              <a:rPr lang="en-US" sz="3000" dirty="0"/>
              <a:t>While women are statistically safer on the road, they have just as many accidents as men; however, they tend to be minor fender-benders, while men are usually involved in more serious collisions.</a:t>
            </a:r>
          </a:p>
          <a:p>
            <a:r>
              <a:rPr lang="en-US" sz="3000" dirty="0"/>
              <a:t>Cautious old ladies are more inclined to die behind the wheel than speeding teenage boys – not because they’re reckless, but because they’re frail and less likely to survive injury.</a:t>
            </a:r>
          </a:p>
          <a:p>
            <a:r>
              <a:rPr lang="en-US" sz="3000" dirty="0" smtClean="0"/>
              <a:t>In </a:t>
            </a:r>
            <a:r>
              <a:rPr lang="en-US" sz="3000" dirty="0"/>
              <a:t>the UK and the US, the drivers of station wagons have a death rate of less than half the national average for cars due to the fact that they’re safer on the roads and their drivers tend not to take risks.</a:t>
            </a:r>
          </a:p>
          <a:p>
            <a:endParaRPr lang="en-Z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953" y="2373744"/>
            <a:ext cx="4191936" cy="3380511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16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224"/>
    </mc:Choice>
    <mc:Fallback xmlns="">
      <p:transition spd="slow" advTm="842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sz="2700" dirty="0" smtClean="0"/>
              <a:t>Number of fatal crashes and fatalities in South Africa</a:t>
            </a:r>
            <a:endParaRPr lang="en-ZA" sz="27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838" y="2291120"/>
            <a:ext cx="7999779" cy="3795644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50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410"/>
    </mc:Choice>
    <mc:Fallback xmlns="">
      <p:transition spd="slow" advTm="324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965" y="978544"/>
            <a:ext cx="9419108" cy="762000"/>
          </a:xfrm>
        </p:spPr>
        <p:txBody>
          <a:bodyPr>
            <a:normAutofit/>
          </a:bodyPr>
          <a:lstStyle/>
          <a:p>
            <a:r>
              <a:rPr lang="en-ZA" sz="2700" dirty="0" smtClean="0"/>
              <a:t>2019 Information for females only</a:t>
            </a:r>
            <a:endParaRPr lang="en-ZA" sz="27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968" y="1997110"/>
            <a:ext cx="4474852" cy="20185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6262" y="1997110"/>
            <a:ext cx="4735811" cy="2018583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474691" y="2096577"/>
            <a:ext cx="929476" cy="1491673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9" name="Rounded Rectangle 8"/>
          <p:cNvSpPr/>
          <p:nvPr/>
        </p:nvSpPr>
        <p:spPr>
          <a:xfrm>
            <a:off x="7906327" y="2073488"/>
            <a:ext cx="517237" cy="1491672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6262" y="4110182"/>
            <a:ext cx="4735811" cy="20466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969" y="4110183"/>
            <a:ext cx="4474852" cy="2046674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31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878"/>
    </mc:Choice>
    <mc:Fallback xmlns="">
      <p:transition spd="slow" advTm="898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78" y="1446320"/>
            <a:ext cx="9419108" cy="762000"/>
          </a:xfrm>
        </p:spPr>
        <p:txBody>
          <a:bodyPr>
            <a:normAutofit/>
          </a:bodyPr>
          <a:lstStyle/>
          <a:p>
            <a:r>
              <a:rPr lang="en-ZA" sz="2700" dirty="0">
                <a:latin typeface="Helvetica Neue Light"/>
                <a:cs typeface="Helvetica" panose="020B0604020202020204" pitchFamily="34" charset="0"/>
              </a:rPr>
              <a:t>Percentage distribution of </a:t>
            </a:r>
            <a:r>
              <a:rPr lang="en-ZA" sz="2700" dirty="0" smtClean="0">
                <a:latin typeface="Helvetica Neue Light"/>
                <a:cs typeface="Helvetica" panose="020B0604020202020204" pitchFamily="34" charset="0"/>
              </a:rPr>
              <a:t>contributory factors</a:t>
            </a:r>
            <a:endParaRPr lang="en-ZA" sz="2700" dirty="0">
              <a:latin typeface="Helvetica Neue Light"/>
              <a:cs typeface="Helvetica" panose="020B0604020202020204" pitchFamily="34" charset="0"/>
            </a:endParaRPr>
          </a:p>
        </p:txBody>
      </p:sp>
      <p:sp>
        <p:nvSpPr>
          <p:cNvPr id="8" name="Cloud Callout 7"/>
          <p:cNvSpPr/>
          <p:nvPr/>
        </p:nvSpPr>
        <p:spPr>
          <a:xfrm>
            <a:off x="780088" y="3029529"/>
            <a:ext cx="3413222" cy="2096654"/>
          </a:xfrm>
          <a:prstGeom prst="cloudCallout">
            <a:avLst/>
          </a:prstGeom>
          <a:solidFill>
            <a:srgbClr val="FFCCFF"/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ZA" sz="1600" b="1" dirty="0" smtClean="0">
                <a:solidFill>
                  <a:srgbClr val="FF0000"/>
                </a:solidFill>
              </a:rPr>
              <a:t>Contributory factors:</a:t>
            </a:r>
          </a:p>
          <a:p>
            <a:pPr algn="ctr"/>
            <a:r>
              <a:rPr lang="en-ZA" sz="1600" b="1" dirty="0" smtClean="0">
                <a:solidFill>
                  <a:srgbClr val="FF0000"/>
                </a:solidFill>
              </a:rPr>
              <a:t>Contribute 24% </a:t>
            </a:r>
            <a:r>
              <a:rPr lang="en-ZA" sz="1600" b="1" dirty="0">
                <a:solidFill>
                  <a:srgbClr val="FF0000"/>
                </a:solidFill>
              </a:rPr>
              <a:t>o</a:t>
            </a:r>
            <a:r>
              <a:rPr lang="en-ZA" sz="1600" b="1" dirty="0" smtClean="0">
                <a:solidFill>
                  <a:srgbClr val="FF0000"/>
                </a:solidFill>
              </a:rPr>
              <a:t>n average for all the three</a:t>
            </a:r>
          </a:p>
          <a:p>
            <a:pPr algn="ctr"/>
            <a:endParaRPr lang="en-ZA" sz="1600" b="1" dirty="0" smtClean="0">
              <a:solidFill>
                <a:srgbClr val="FF0000"/>
              </a:solidFill>
            </a:endParaRPr>
          </a:p>
          <a:p>
            <a:pPr algn="ctr"/>
            <a:r>
              <a:rPr lang="en-ZA" sz="1600" b="1" dirty="0" smtClean="0">
                <a:solidFill>
                  <a:schemeClr val="tx1"/>
                </a:solidFill>
              </a:rPr>
              <a:t>The highest being the vehicle factor</a:t>
            </a:r>
            <a:endParaRPr lang="en-ZA" sz="1600" b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200" y="2839114"/>
            <a:ext cx="5779509" cy="332260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42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530"/>
    </mc:Choice>
    <mc:Fallback xmlns="">
      <p:transition spd="slow" advTm="515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sz="2700" dirty="0" smtClean="0"/>
              <a:t>Fatalities for females: 2015 - 2019 </a:t>
            </a:r>
            <a:endParaRPr lang="en-ZA" sz="27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454" y="3203468"/>
            <a:ext cx="5188146" cy="1688738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041236" y="5052291"/>
            <a:ext cx="1911928" cy="748145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Average: Female</a:t>
            </a:r>
          </a:p>
          <a:p>
            <a:pPr algn="ctr"/>
            <a:r>
              <a:rPr lang="en-ZA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2 944</a:t>
            </a:r>
            <a:endParaRPr lang="en-ZA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1093" y="2174653"/>
            <a:ext cx="6285521" cy="388199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92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567"/>
    </mc:Choice>
    <mc:Fallback xmlns="">
      <p:transition spd="slow" advTm="365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ZA" dirty="0" smtClean="0"/>
              <a:t>Percentage distribution of Fatalities vs Drivers Licences per gender</a:t>
            </a:r>
            <a:endParaRPr lang="en-Z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719" y="2327564"/>
            <a:ext cx="7275517" cy="378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4159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loud Callout 7"/>
          <p:cNvSpPr/>
          <p:nvPr/>
        </p:nvSpPr>
        <p:spPr>
          <a:xfrm>
            <a:off x="493600" y="2567709"/>
            <a:ext cx="3909068" cy="1902689"/>
          </a:xfrm>
          <a:prstGeom prst="cloudCallout">
            <a:avLst/>
          </a:prstGeom>
          <a:solidFill>
            <a:srgbClr val="FFFFCC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ZA" b="1" dirty="0">
              <a:solidFill>
                <a:srgbClr val="FF0000"/>
              </a:solidFill>
            </a:endParaRPr>
          </a:p>
          <a:p>
            <a:pPr algn="ctr"/>
            <a:endParaRPr lang="en-ZA" b="1" dirty="0">
              <a:solidFill>
                <a:srgbClr val="FF0000"/>
              </a:solidFill>
            </a:endParaRPr>
          </a:p>
          <a:p>
            <a:pPr algn="ctr"/>
            <a:r>
              <a:rPr lang="en-ZA" sz="1600" b="1" dirty="0" smtClean="0">
                <a:solidFill>
                  <a:schemeClr val="tx1"/>
                </a:solidFill>
              </a:rPr>
              <a:t>Most provinces contributed 20% on average</a:t>
            </a:r>
            <a:endParaRPr lang="en-ZA" sz="1600" b="1" dirty="0">
              <a:solidFill>
                <a:schemeClr val="tx1"/>
              </a:solidFill>
            </a:endParaRPr>
          </a:p>
          <a:p>
            <a:pPr algn="ctr"/>
            <a:endParaRPr lang="en-ZA" b="1" dirty="0"/>
          </a:p>
          <a:p>
            <a:pPr algn="ctr"/>
            <a:endParaRPr lang="en-ZA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7934" y="3814618"/>
            <a:ext cx="4175048" cy="233489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56532" y="1390902"/>
            <a:ext cx="9419108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baseline="0">
                <a:solidFill>
                  <a:srgbClr val="0070C0"/>
                </a:solidFill>
                <a:effectLst>
                  <a:reflection blurRad="25400" stA="27000" endPos="64000" dir="5400000" sy="-100000" algn="bl" rotWithShape="0"/>
                </a:effectLst>
                <a:latin typeface="Helvetica Neue Light" pitchFamily="2" charset="0"/>
                <a:ea typeface="+mj-ea"/>
                <a:cs typeface="+mj-cs"/>
              </a:defRPr>
            </a:lvl1pPr>
          </a:lstStyle>
          <a:p>
            <a:r>
              <a:rPr lang="en-ZA" sz="2700" dirty="0" smtClean="0">
                <a:latin typeface="Helvetica Neue Light"/>
              </a:rPr>
              <a:t>Percentage distribution of fatalities per road users</a:t>
            </a:r>
            <a:endParaRPr lang="en-ZA" sz="2700" dirty="0">
              <a:latin typeface="Helvetica Neue Light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63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847"/>
    </mc:Choice>
    <mc:Fallback xmlns="">
      <p:transition spd="slow" advTm="548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7049" y="4380216"/>
            <a:ext cx="2186476" cy="1585369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396" y="2840888"/>
            <a:ext cx="2370627" cy="142537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2069" y="1234503"/>
            <a:ext cx="3059768" cy="209982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2069" y="3685309"/>
            <a:ext cx="3059768" cy="22802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395" y="4380216"/>
            <a:ext cx="2370627" cy="14998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7049" y="2877593"/>
            <a:ext cx="2186476" cy="1422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1837" y="2559025"/>
            <a:ext cx="3244506" cy="22525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297" y="1234502"/>
            <a:ext cx="4682228" cy="1492433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395078" y="297011"/>
            <a:ext cx="9419108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baseline="0">
                <a:solidFill>
                  <a:srgbClr val="0070C0"/>
                </a:solidFill>
                <a:effectLst>
                  <a:reflection blurRad="25400" stA="27000" endPos="64000" dir="5400000" sy="-100000" algn="bl" rotWithShape="0"/>
                </a:effectLst>
                <a:latin typeface="Helvetica Neue Light" pitchFamily="2" charset="0"/>
                <a:ea typeface="+mj-ea"/>
                <a:cs typeface="+mj-cs"/>
              </a:defRPr>
            </a:lvl1pPr>
          </a:lstStyle>
          <a:p>
            <a:r>
              <a:rPr lang="en-ZA" sz="2700" dirty="0" smtClean="0">
                <a:latin typeface="Helvetica Neue Light"/>
              </a:rPr>
              <a:t>Impact of COVID - 19</a:t>
            </a:r>
            <a:endParaRPr lang="en-ZA" sz="2700" dirty="0">
              <a:latin typeface="Helvetica Neue Light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87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59"/>
    </mc:Choice>
    <mc:Fallback xmlns="">
      <p:transition spd="slow" advTm="250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42899" y="542536"/>
            <a:ext cx="9272589" cy="762000"/>
          </a:xfrm>
        </p:spPr>
        <p:txBody>
          <a:bodyPr/>
          <a:lstStyle/>
          <a:p>
            <a:r>
              <a:rPr lang="en-ZA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</a:t>
            </a:r>
            <a:r>
              <a:rPr lang="en-ZA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  <a:endParaRPr lang="en-ZA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583" y="4128655"/>
            <a:ext cx="3508507" cy="1967515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947" y="4118484"/>
            <a:ext cx="3654034" cy="19776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583" y="2004291"/>
            <a:ext cx="3508507" cy="18021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947" y="2004291"/>
            <a:ext cx="3654034" cy="180219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59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91"/>
    </mc:Choice>
    <mc:Fallback xmlns="">
      <p:transition spd="slow" advTm="159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511" y="2207491"/>
            <a:ext cx="5255489" cy="3962401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62202" y="481738"/>
            <a:ext cx="9419108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baseline="0">
                <a:solidFill>
                  <a:srgbClr val="0070C0"/>
                </a:solidFill>
                <a:effectLst>
                  <a:reflection blurRad="25400" stA="27000" endPos="64000" dir="5400000" sy="-100000" algn="bl" rotWithShape="0"/>
                </a:effectLst>
                <a:latin typeface="Helvetica Neue Light" pitchFamily="2" charset="0"/>
                <a:ea typeface="+mj-ea"/>
                <a:cs typeface="+mj-cs"/>
              </a:defRPr>
            </a:lvl1pPr>
          </a:lstStyle>
          <a:p>
            <a:r>
              <a:rPr lang="en-ZA" sz="2700" dirty="0" smtClean="0">
                <a:latin typeface="Helvetica Neue Light"/>
              </a:rPr>
              <a:t>Impact of COVID - 19</a:t>
            </a:r>
            <a:endParaRPr lang="en-ZA" sz="2700" dirty="0">
              <a:latin typeface="Helvetica Neue Ligh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7527" y="2207491"/>
            <a:ext cx="4978399" cy="3962401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94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38"/>
    </mc:Choice>
    <mc:Fallback xmlns="">
      <p:transition spd="slow" advTm="212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Table of content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883" y="2530764"/>
            <a:ext cx="11654149" cy="3679536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ZA" dirty="0" smtClean="0">
                <a:solidFill>
                  <a:schemeClr val="tx1"/>
                </a:solidFill>
              </a:rPr>
              <a:t>Human Population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ZA" dirty="0" smtClean="0">
                <a:solidFill>
                  <a:schemeClr val="tx1"/>
                </a:solidFill>
              </a:rPr>
              <a:t>Vehicles population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ZA" dirty="0" smtClean="0">
                <a:solidFill>
                  <a:schemeClr val="tx1"/>
                </a:solidFill>
              </a:rPr>
              <a:t> Vehicles ownership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ZA" dirty="0" smtClean="0">
                <a:solidFill>
                  <a:schemeClr val="tx1"/>
                </a:solidFill>
              </a:rPr>
              <a:t>Drivers licence issued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ZA" dirty="0" smtClean="0">
                <a:solidFill>
                  <a:schemeClr val="tx1"/>
                </a:solidFill>
              </a:rPr>
              <a:t>Road Traffic Information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ZA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ZA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49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70"/>
    </mc:Choice>
    <mc:Fallback xmlns="">
      <p:transition spd="slow" advTm="196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82288" y="535623"/>
            <a:ext cx="9419108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baseline="0">
                <a:solidFill>
                  <a:srgbClr val="0070C0"/>
                </a:solidFill>
                <a:effectLst>
                  <a:reflection blurRad="25400" stA="27000" endPos="64000" dir="5400000" sy="-100000" algn="bl" rotWithShape="0"/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ZA" dirty="0" smtClean="0">
                <a:latin typeface="Helvetica Neue Light"/>
              </a:rPr>
              <a:t>Females fatal crashes and fatalities as from Jan – July 2020 </a:t>
            </a:r>
            <a:endParaRPr lang="en-ZA" dirty="0">
              <a:latin typeface="Helvetica Neue Ligh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634" y="1554946"/>
            <a:ext cx="3615241" cy="203014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634" y="3742655"/>
            <a:ext cx="3615241" cy="23837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3853" y="1554946"/>
            <a:ext cx="3493311" cy="20301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73852" y="3742655"/>
            <a:ext cx="3493311" cy="23837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35140" y="3742654"/>
            <a:ext cx="4096867" cy="2383743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8403687" y="2883126"/>
            <a:ext cx="2595418" cy="701964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400" b="1" dirty="0" smtClean="0">
                <a:solidFill>
                  <a:schemeClr val="tx1"/>
                </a:solidFill>
              </a:rPr>
              <a:t>+800 fatal crashes: Females</a:t>
            </a:r>
          </a:p>
          <a:p>
            <a:pPr algn="ctr"/>
            <a:r>
              <a:rPr lang="en-ZA" sz="1400" b="1" dirty="0" smtClean="0">
                <a:solidFill>
                  <a:schemeClr val="tx1"/>
                </a:solidFill>
              </a:rPr>
              <a:t>Contribution of 20%</a:t>
            </a:r>
            <a:endParaRPr lang="en-ZA" sz="1400" b="1" dirty="0">
              <a:solidFill>
                <a:schemeClr val="tx1"/>
              </a:solidFill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69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942"/>
    </mc:Choice>
    <mc:Fallback xmlns="">
      <p:transition spd="slow" advTm="101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ZA" dirty="0" smtClean="0"/>
              <a:t>Percentage distribution of fatalities per gender and road user</a:t>
            </a:r>
            <a:endParaRPr lang="en-ZA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904" y="2623128"/>
            <a:ext cx="4536678" cy="31126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2599" y="2623128"/>
            <a:ext cx="4235110" cy="3112654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34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27"/>
    </mc:Choice>
    <mc:Fallback xmlns="">
      <p:transition spd="slow" advTm="166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42884" y="2410691"/>
            <a:ext cx="9419108" cy="3271652"/>
          </a:xfrm>
        </p:spPr>
        <p:txBody>
          <a:bodyPr>
            <a:normAutofit fontScale="92500" lnSpcReduction="20000"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en-US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Unnecessary 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trauma to members of the family,</a:t>
            </a:r>
            <a:endParaRPr lang="en-ZA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Economic and Financial loss to family and the nation,</a:t>
            </a:r>
            <a:endParaRPr lang="en-ZA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Social resources are stretched to accommodate unnecessary “emergencies”,</a:t>
            </a:r>
            <a:endParaRPr lang="en-ZA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Many young people die untimely due to road crashes,</a:t>
            </a:r>
            <a:endParaRPr lang="en-ZA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Young people are left with long-term injuries or disabilities.</a:t>
            </a:r>
            <a:endParaRPr lang="en-ZA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The extent of disability can range from minor or short-term incapacity which may affect day-to-day living or activities to severe or permanent disabilities.</a:t>
            </a:r>
            <a:endParaRPr lang="en-ZA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ZA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42884" y="1205259"/>
            <a:ext cx="9419108" cy="762000"/>
          </a:xfrm>
        </p:spPr>
        <p:txBody>
          <a:bodyPr/>
          <a:lstStyle/>
          <a:p>
            <a:r>
              <a:rPr lang="en-ZA" dirty="0" smtClean="0"/>
              <a:t>Consequences of road crashes</a:t>
            </a:r>
            <a:endParaRPr lang="en-ZA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31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01"/>
    </mc:Choice>
    <mc:Fallback xmlns="">
      <p:transition spd="slow" advTm="269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women in leadership pictures in south afric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41" y="3707249"/>
            <a:ext cx="4547368" cy="2659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Image result for women in leadership pictures in south afric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26" name="Picture 6" descr="Image result for women in leadership pictures in south africa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976" y="1433423"/>
            <a:ext cx="4211774" cy="235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Image result for women in leadership pictures in south afric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975" y="3965489"/>
            <a:ext cx="4211774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9142" y="1499324"/>
            <a:ext cx="4547367" cy="228441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86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742"/>
    </mc:Choice>
    <mc:Fallback xmlns="">
      <p:transition spd="slow" advTm="39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636" y="500691"/>
            <a:ext cx="9547163" cy="9266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036" y="1427363"/>
            <a:ext cx="8254699" cy="483454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80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3"/>
    </mc:Choice>
    <mc:Fallback xmlns="">
      <p:transition spd="slow" advTm="100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35051" y="2886278"/>
            <a:ext cx="9419108" cy="762000"/>
          </a:xfrm>
        </p:spPr>
        <p:txBody>
          <a:bodyPr>
            <a:noAutofit/>
          </a:bodyPr>
          <a:lstStyle/>
          <a:p>
            <a:pPr algn="ctr"/>
            <a:r>
              <a:rPr lang="en-ZA" sz="5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27000" endPos="64000" dir="5400000" sy="-100000" algn="bl" rotWithShape="0"/>
                </a:effectLst>
              </a:rPr>
              <a:t>THANK YOU!</a:t>
            </a:r>
            <a:endParaRPr lang="en-ZA" sz="5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25400" stA="27000" endPos="64000" dir="5400000" sy="-100000" algn="bl" rotWithShape="0"/>
              </a:effectLst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20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52"/>
    </mc:Choice>
    <mc:Fallback xmlns="">
      <p:transition spd="slow" advTm="73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sz="2700" dirty="0" smtClean="0"/>
              <a:t>Human</a:t>
            </a:r>
            <a:r>
              <a:rPr lang="en-ZA" dirty="0" smtClean="0"/>
              <a:t> </a:t>
            </a:r>
            <a:r>
              <a:rPr lang="en-ZA" sz="2700" dirty="0" smtClean="0"/>
              <a:t>Population</a:t>
            </a:r>
            <a:endParaRPr lang="en-ZA" sz="27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42883" y="5937738"/>
            <a:ext cx="3237623" cy="2044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baseline="0">
                <a:solidFill>
                  <a:srgbClr val="0070C0"/>
                </a:solidFill>
                <a:effectLst>
                  <a:reflection blurRad="25400" stA="27000" endPos="64000" dir="5400000" sy="-100000" algn="bl" rotWithShape="0"/>
                </a:effectLst>
                <a:latin typeface="Helvetica Neue Light" pitchFamily="2" charset="0"/>
                <a:ea typeface="+mj-ea"/>
                <a:cs typeface="+mj-cs"/>
              </a:defRPr>
            </a:lvl1pPr>
          </a:lstStyle>
          <a:p>
            <a:r>
              <a:rPr lang="en-ZA" sz="900" b="1" dirty="0" smtClean="0"/>
              <a:t>Mid-year population estimates , Statistics South Africa </a:t>
            </a:r>
            <a:endParaRPr lang="en-ZA" sz="9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085" y="2728402"/>
            <a:ext cx="5463588" cy="32093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3636" y="2728402"/>
            <a:ext cx="6010306" cy="2813416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7310039" y="5523345"/>
            <a:ext cx="1034473" cy="395920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49%</a:t>
            </a:r>
            <a:endParaRPr lang="en-ZA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6" name="Oval 15"/>
          <p:cNvSpPr/>
          <p:nvPr/>
        </p:nvSpPr>
        <p:spPr>
          <a:xfrm>
            <a:off x="9144754" y="5541818"/>
            <a:ext cx="1034473" cy="395920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51%</a:t>
            </a:r>
            <a:endParaRPr lang="en-ZA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815587" y="5937739"/>
            <a:ext cx="1676706" cy="157828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200" b="1" dirty="0" smtClean="0">
                <a:solidFill>
                  <a:schemeClr val="tx1"/>
                </a:solidFill>
              </a:rPr>
              <a:t>Life</a:t>
            </a:r>
            <a:r>
              <a:rPr lang="en-ZA" sz="1200" dirty="0" smtClean="0">
                <a:solidFill>
                  <a:schemeClr val="tx1"/>
                </a:solidFill>
              </a:rPr>
              <a:t> </a:t>
            </a:r>
            <a:r>
              <a:rPr lang="en-ZA" sz="1200" b="1" dirty="0" smtClean="0">
                <a:solidFill>
                  <a:schemeClr val="tx1"/>
                </a:solidFill>
              </a:rPr>
              <a:t>expectancy: 63 </a:t>
            </a:r>
            <a:r>
              <a:rPr lang="en-ZA" sz="1200" b="1" dirty="0" err="1" smtClean="0">
                <a:solidFill>
                  <a:schemeClr val="tx1"/>
                </a:solidFill>
              </a:rPr>
              <a:t>yrs</a:t>
            </a:r>
            <a:endParaRPr lang="en-ZA" sz="1200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012863" y="5946541"/>
            <a:ext cx="1673609" cy="195641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200" b="1" dirty="0" smtClean="0">
                <a:solidFill>
                  <a:schemeClr val="tx1"/>
                </a:solidFill>
              </a:rPr>
              <a:t>Life expectancy: 69 </a:t>
            </a:r>
            <a:r>
              <a:rPr lang="en-ZA" sz="1200" b="1" dirty="0" err="1" smtClean="0">
                <a:solidFill>
                  <a:schemeClr val="tx1"/>
                </a:solidFill>
              </a:rPr>
              <a:t>yrs</a:t>
            </a:r>
            <a:endParaRPr lang="en-ZA" sz="1200" b="1" dirty="0">
              <a:solidFill>
                <a:schemeClr val="tx1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010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759"/>
    </mc:Choice>
    <mc:Fallback xmlns="">
      <p:transition spd="slow" advTm="417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864" y="1333599"/>
            <a:ext cx="5492899" cy="984727"/>
          </a:xfrm>
        </p:spPr>
        <p:txBody>
          <a:bodyPr>
            <a:noAutofit/>
          </a:bodyPr>
          <a:lstStyle/>
          <a:p>
            <a:r>
              <a:rPr lang="en-ZA" sz="2700" dirty="0" smtClean="0"/>
              <a:t>Number of Registered vehicles</a:t>
            </a:r>
            <a:endParaRPr lang="en-ZA" sz="27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055" y="2309088"/>
            <a:ext cx="7802008" cy="3748493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33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17"/>
    </mc:Choice>
    <mc:Fallback xmlns="">
      <p:transition spd="slow" advTm="153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3452" y="527997"/>
            <a:ext cx="3096612" cy="27693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543" y="527997"/>
            <a:ext cx="2803238" cy="2769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407" y="527997"/>
            <a:ext cx="3104295" cy="27693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9147" y="3565236"/>
            <a:ext cx="2662817" cy="25492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2872" y="3565237"/>
            <a:ext cx="2912919" cy="25492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118" y="3565236"/>
            <a:ext cx="2680991" cy="25492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2809" y="3565237"/>
            <a:ext cx="3035300" cy="254923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0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556"/>
    </mc:Choice>
    <mc:Fallback xmlns="">
      <p:transition spd="slow" advTm="385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Vehicle ownership per gender</a:t>
            </a:r>
            <a:endParaRPr lang="en-Z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760" y="2586527"/>
            <a:ext cx="6310022" cy="3481763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83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12"/>
    </mc:Choice>
    <mc:Fallback xmlns="">
      <p:transition spd="slow" advTm="197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ZA" dirty="0"/>
              <a:t>Number Drivers </a:t>
            </a:r>
            <a:r>
              <a:rPr lang="en-ZA" dirty="0" smtClean="0"/>
              <a:t>Licence issued as on the 18.8.2020</a:t>
            </a:r>
            <a:r>
              <a:rPr lang="en-ZA" dirty="0"/>
              <a:t/>
            </a:r>
            <a:br>
              <a:rPr lang="en-ZA" dirty="0"/>
            </a:br>
            <a:endParaRPr lang="en-Z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8839" y="2530186"/>
            <a:ext cx="5588761" cy="31594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587" y="2530186"/>
            <a:ext cx="4935668" cy="3159414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543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658"/>
    </mc:Choice>
    <mc:Fallback xmlns="">
      <p:transition spd="slow" advTm="396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8437" y="2836504"/>
            <a:ext cx="7189883" cy="762000"/>
          </a:xfrm>
        </p:spPr>
        <p:txBody>
          <a:bodyPr>
            <a:noAutofit/>
          </a:bodyPr>
          <a:lstStyle/>
          <a:p>
            <a:r>
              <a:rPr lang="en-ZA" sz="4000" b="1" i="1" dirty="0" smtClean="0">
                <a:solidFill>
                  <a:srgbClr val="FF0066"/>
                </a:solidFill>
              </a:rPr>
              <a:t>Road Traffic Information</a:t>
            </a:r>
            <a:endParaRPr lang="en-ZA" sz="4000" b="1" i="1" dirty="0">
              <a:solidFill>
                <a:srgbClr val="FF0066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89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7"/>
    </mc:Choice>
    <mc:Fallback xmlns="">
      <p:transition spd="slow" advTm="29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6EE4A6A-EF16-49D6-AF41-E2578B6C7B4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381" y="3029527"/>
            <a:ext cx="3766383" cy="28586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9491" y="498763"/>
            <a:ext cx="3694545" cy="32881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7927" y="2774278"/>
            <a:ext cx="3850947" cy="327092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48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13"/>
    </mc:Choice>
    <mc:Fallback xmlns="">
      <p:transition spd="slow" advTm="273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onsolas-Verdana">
      <a:majorFont>
        <a:latin typeface="Consolas" panose="020B0609020204030204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 panose="020B060403050404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25740</TotalTime>
  <Words>308</Words>
  <Application>Microsoft Office PowerPoint</Application>
  <PresentationFormat>Widescreen</PresentationFormat>
  <Paragraphs>56</Paragraphs>
  <Slides>25</Slides>
  <Notes>1</Notes>
  <HiddenSlides>0</HiddenSlides>
  <MMClips>24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Arial</vt:lpstr>
      <vt:lpstr>Avenir Light</vt:lpstr>
      <vt:lpstr>Calibri</vt:lpstr>
      <vt:lpstr>Calibri Light</vt:lpstr>
      <vt:lpstr>Consolas</vt:lpstr>
      <vt:lpstr>Helvetica</vt:lpstr>
      <vt:lpstr>Helvetica Neue Light</vt:lpstr>
      <vt:lpstr>Times New Roman</vt:lpstr>
      <vt:lpstr>Verdana</vt:lpstr>
      <vt:lpstr>Wingdings</vt:lpstr>
      <vt:lpstr>1_Office Theme</vt:lpstr>
      <vt:lpstr>7_Custom Design</vt:lpstr>
      <vt:lpstr>2_Office Theme</vt:lpstr>
      <vt:lpstr>Women Drivers   </vt:lpstr>
      <vt:lpstr>Table of content</vt:lpstr>
      <vt:lpstr>Human Population</vt:lpstr>
      <vt:lpstr>Number of Registered vehicles</vt:lpstr>
      <vt:lpstr>PowerPoint Presentation</vt:lpstr>
      <vt:lpstr>Vehicle ownership per gender</vt:lpstr>
      <vt:lpstr>Number Drivers Licence issued as on the 18.8.2020 </vt:lpstr>
      <vt:lpstr>Road Traffic Information</vt:lpstr>
      <vt:lpstr>PowerPoint Presentation</vt:lpstr>
      <vt:lpstr>Global view</vt:lpstr>
      <vt:lpstr>Number of fatal crashes and fatalities in South Africa</vt:lpstr>
      <vt:lpstr>2019 Information for females only</vt:lpstr>
      <vt:lpstr>Percentage distribution of contributory factors</vt:lpstr>
      <vt:lpstr>Fatalities for females: 2015 - 2019 </vt:lpstr>
      <vt:lpstr>Percentage distribution of Fatalities vs Drivers Licences per gender</vt:lpstr>
      <vt:lpstr>PowerPoint Presentation</vt:lpstr>
      <vt:lpstr>PowerPoint Presentation</vt:lpstr>
      <vt:lpstr>Cont…</vt:lpstr>
      <vt:lpstr>PowerPoint Presentation</vt:lpstr>
      <vt:lpstr>PowerPoint Presentation</vt:lpstr>
      <vt:lpstr>Percentage distribution of fatalities per gender and road user</vt:lpstr>
      <vt:lpstr>Consequences of road crashes</vt:lpstr>
      <vt:lpstr>PowerPoint Presentation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Roade Traffic Information</dc:title>
  <dc:creator>Magadi  Gainewe</dc:creator>
  <cp:lastModifiedBy>Pavitska Badasie</cp:lastModifiedBy>
  <cp:revision>111</cp:revision>
  <cp:lastPrinted>2019-09-23T06:12:00Z</cp:lastPrinted>
  <dcterms:created xsi:type="dcterms:W3CDTF">2019-07-31T15:45:12Z</dcterms:created>
  <dcterms:modified xsi:type="dcterms:W3CDTF">2020-08-25T08:08:37Z</dcterms:modified>
</cp:coreProperties>
</file>